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03" r:id="rId2"/>
    <p:sldId id="304" r:id="rId3"/>
    <p:sldId id="305" r:id="rId4"/>
    <p:sldId id="306" r:id="rId5"/>
    <p:sldId id="256" r:id="rId6"/>
    <p:sldId id="291" r:id="rId7"/>
    <p:sldId id="294" r:id="rId8"/>
    <p:sldId id="295" r:id="rId9"/>
    <p:sldId id="296" r:id="rId10"/>
    <p:sldId id="297" r:id="rId11"/>
    <p:sldId id="299" r:id="rId12"/>
    <p:sldId id="298" r:id="rId13"/>
    <p:sldId id="300" r:id="rId14"/>
    <p:sldId id="301" r:id="rId15"/>
    <p:sldId id="302" r:id="rId16"/>
    <p:sldId id="292" r:id="rId17"/>
    <p:sldId id="293" r:id="rId18"/>
  </p:sldIdLst>
  <p:sldSz cx="9144000" cy="6858000" type="screen4x3"/>
  <p:notesSz cx="6735763" cy="9866313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434" autoAdjust="0"/>
  </p:normalViewPr>
  <p:slideViewPr>
    <p:cSldViewPr>
      <p:cViewPr varScale="1">
        <p:scale>
          <a:sx n="104" d="100"/>
          <a:sy n="104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DA68A1-32DE-4B7F-B27B-FA4F499DCB59}" type="datetimeFigureOut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1DFE7C-2EB8-46AD-9AB7-925F5BBBA4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27242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180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180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DFE7C-2EB8-46AD-9AB7-925F5BBBA444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18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7762-3A51-4093-8931-BCF5C287D517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5F28D-37E5-4D90-8BFC-2697B7F14F4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040D-D613-4BE9-97E2-5FA39320BA73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B0EA-F776-4FFC-8146-8D5DD3F6D9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02BE-631C-470D-BE7C-14F569D61934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6E61C-336F-4FAF-AA75-3F37CBBDBE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DC632-DF6D-4045-8124-401A3194C715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CB73-4A6D-47E1-8C46-39042D7E03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D7B4A-4216-4DE0-9BA4-BAD4F831ED18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26D66-5381-452D-B4A1-AC9BB7CB29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C28E5-5446-476F-9387-F045E7777EE8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717F3-0FD4-460A-9787-4A24179AA9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676C-1B78-49D9-A1C6-FF247BDE1FA1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6DFD5-DAB1-4B33-8F88-9F040E0E18E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73390-7B0A-4E8B-9D8A-5C0B2010B2D9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8E77-848C-442F-8658-A5CD53AF4B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5092-75A9-4AE6-9C1E-DB3EEDB749D4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8791-21CA-469E-8093-D331BE3802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77E0-23BD-461E-A0A4-7310279661AD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C781-F2BE-49F9-B5F6-38C26C0283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BC3EB-80D3-4DE5-8F45-206C99B9E41D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982E6-E8B0-46A6-9A9A-2D84E2914B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507C5B-29C3-4384-95AA-4A386970FAC8}" type="datetime1">
              <a:rPr lang="fi-FI"/>
              <a:pPr>
                <a:defRPr/>
              </a:pPr>
              <a:t>22.3.2014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E7FC76-8E0F-439E-ADAB-198BF160E8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416300"/>
            <a:ext cx="22415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408363"/>
            <a:ext cx="22399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93675"/>
            <a:ext cx="22415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1811338"/>
            <a:ext cx="22415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809750"/>
            <a:ext cx="22494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5232400"/>
            <a:ext cx="8251825" cy="1222375"/>
          </a:xfrm>
          <a:prstGeom prst="rect">
            <a:avLst/>
          </a:prstGeom>
          <a:noFill/>
          <a:ln>
            <a:noFill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228600"/>
            <a:ext cx="2286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33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2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b="1" dirty="0"/>
              <a:t>Kilpapurjehdus </a:t>
            </a:r>
          </a:p>
          <a:p>
            <a:r>
              <a:rPr lang="fi-FI" sz="2000" dirty="0"/>
              <a:t>- </a:t>
            </a:r>
            <a:r>
              <a:rPr lang="fi-FI" sz="2100" dirty="0"/>
              <a:t>Kilpailuhakemusten käsittely ja koordinointi kansallisissa kilpailuissa </a:t>
            </a:r>
          </a:p>
          <a:p>
            <a:r>
              <a:rPr lang="fi-FI" sz="2100" dirty="0"/>
              <a:t>- Kansainvälisissä kilpailuhakemuksissa liitto on käsittelyissä mukana ja apuna </a:t>
            </a:r>
          </a:p>
          <a:p>
            <a:r>
              <a:rPr lang="fi-FI" sz="2100" dirty="0"/>
              <a:t>- Järjestää kilpailutoiminnan koulutukset ja auktorisoi kilpailutoimihenkilöt </a:t>
            </a:r>
          </a:p>
          <a:p>
            <a:r>
              <a:rPr lang="fi-FI" sz="2100" dirty="0"/>
              <a:t>- Kilpailumääräyksien ja sääntöjen ylläpito sekä valvonta </a:t>
            </a:r>
          </a:p>
          <a:p>
            <a:r>
              <a:rPr lang="fi-FI" sz="2100" dirty="0"/>
              <a:t>- Muutoksenhakuprosessit, kurinpitolautakunta sekä urheilun oikeusturvalautakunnan lausuntopyynnöt </a:t>
            </a:r>
          </a:p>
          <a:p>
            <a:r>
              <a:rPr lang="fi-FI" sz="2100" dirty="0"/>
              <a:t>- Myyntimateriaalien painaminen ja uudistaminen </a:t>
            </a:r>
          </a:p>
          <a:p>
            <a:r>
              <a:rPr lang="fi-FI" sz="2100" dirty="0"/>
              <a:t>- Purjenumeron hakeminen ja rekisteröinti </a:t>
            </a:r>
          </a:p>
          <a:p>
            <a:r>
              <a:rPr lang="fi-FI" sz="2100" dirty="0"/>
              <a:t>- Kansainvälinen edunvalvonta </a:t>
            </a:r>
          </a:p>
          <a:p>
            <a:r>
              <a:rPr lang="fi-FI" sz="2100" dirty="0"/>
              <a:t>- Näkyvyys, tunnettavuus, lajitietoisuus </a:t>
            </a:r>
          </a:p>
          <a:p>
            <a:r>
              <a:rPr lang="fi-FI" sz="2100" dirty="0"/>
              <a:t>- Urheilijan pisteytyspyynnöt (ei maajoukkue</a:t>
            </a:r>
            <a:r>
              <a:rPr lang="fi-FI" sz="2000" dirty="0"/>
              <a:t>) </a:t>
            </a:r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3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08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b="1" dirty="0"/>
              <a:t>Nopeuskilpailu </a:t>
            </a:r>
            <a:endParaRPr lang="fi-FI" sz="2800" dirty="0"/>
          </a:p>
          <a:p>
            <a:r>
              <a:rPr lang="fi-FI" sz="2000" dirty="0"/>
              <a:t>- Ohjaajaluvat, mittakirjat kilpaveneille ja kansainväliset kilpailuvahvistukset </a:t>
            </a:r>
          </a:p>
          <a:p>
            <a:r>
              <a:rPr lang="fi-FI" sz="2000" dirty="0"/>
              <a:t>- </a:t>
            </a:r>
            <a:r>
              <a:rPr lang="fi-FI" sz="2000" dirty="0" err="1"/>
              <a:t>Immersiontestit</a:t>
            </a:r>
            <a:r>
              <a:rPr lang="fi-FI" sz="2000" dirty="0"/>
              <a:t> ja testilaitteistot </a:t>
            </a:r>
          </a:p>
          <a:p>
            <a:r>
              <a:rPr lang="fi-FI" sz="2000" dirty="0"/>
              <a:t>- Tiedotustoiminnan tukeminen </a:t>
            </a:r>
          </a:p>
          <a:p>
            <a:r>
              <a:rPr lang="fi-FI" sz="2000" dirty="0"/>
              <a:t>- Messut ja esittelytapahtumat </a:t>
            </a:r>
          </a:p>
          <a:p>
            <a:r>
              <a:rPr lang="fi-FI" sz="2000" dirty="0"/>
              <a:t>- Juniorileirien pito </a:t>
            </a:r>
          </a:p>
          <a:p>
            <a:r>
              <a:rPr lang="fi-FI" sz="2000" dirty="0"/>
              <a:t>- Kansainvälinen edunvalvonta </a:t>
            </a:r>
          </a:p>
          <a:p>
            <a:r>
              <a:rPr lang="fi-FI" sz="2000" dirty="0"/>
              <a:t>- SM -sarjan palkintojenjakojuhlan järjestäminen </a:t>
            </a:r>
          </a:p>
          <a:p>
            <a:r>
              <a:rPr lang="fi-FI" sz="2000" dirty="0"/>
              <a:t>- </a:t>
            </a:r>
            <a:r>
              <a:rPr lang="fi-FI" sz="2000" dirty="0" err="1"/>
              <a:t>UIM:n</a:t>
            </a:r>
            <a:r>
              <a:rPr lang="fi-FI" sz="2000" dirty="0"/>
              <a:t> yhteystoiminta </a:t>
            </a:r>
          </a:p>
          <a:p>
            <a:r>
              <a:rPr lang="fi-FI" sz="2000" dirty="0"/>
              <a:t>- Kilpailutoiminnan tukeminen </a:t>
            </a:r>
          </a:p>
          <a:p>
            <a:r>
              <a:rPr lang="fi-FI" sz="2000" dirty="0"/>
              <a:t>- Turvaveneet ja kuljettajat SM- ja kansainvälisiin kisoihin </a:t>
            </a:r>
          </a:p>
          <a:p>
            <a:r>
              <a:rPr lang="fi-FI" sz="2000" dirty="0"/>
              <a:t>- </a:t>
            </a:r>
            <a:r>
              <a:rPr lang="fi-FI" sz="2000" dirty="0" err="1"/>
              <a:t>SPV:n</a:t>
            </a:r>
            <a:r>
              <a:rPr lang="fi-FI" sz="2000" dirty="0"/>
              <a:t> kilpailunvalvoja </a:t>
            </a:r>
          </a:p>
          <a:p>
            <a:r>
              <a:rPr lang="fi-FI" sz="2000" dirty="0"/>
              <a:t>- Ajanottopäällikkö SM- ja kansainvälisiin kisoihin </a:t>
            </a:r>
          </a:p>
          <a:p>
            <a:r>
              <a:rPr lang="fi-FI" sz="2000" dirty="0"/>
              <a:t>- </a:t>
            </a:r>
            <a:r>
              <a:rPr lang="fi-FI" sz="2000" dirty="0" smtClean="0"/>
              <a:t>Toimitsija- ja katsastajakoulutukset </a:t>
            </a:r>
            <a:endParaRPr lang="fi-FI" sz="2000" dirty="0"/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9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08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000" b="1" dirty="0"/>
              <a:t>Huippu-urheilu </a:t>
            </a:r>
            <a:endParaRPr lang="fi-FI" sz="2000" dirty="0"/>
          </a:p>
          <a:p>
            <a:r>
              <a:rPr lang="fi-FI" sz="2000" dirty="0"/>
              <a:t>- Valmentajakoulutus: luokkavalmentajakoulutus tasot II ja III – koulutamme seurojen ohjaajista eri luokkiin perehtyneitä valmentajia </a:t>
            </a:r>
          </a:p>
          <a:p>
            <a:r>
              <a:rPr lang="fi-FI" sz="2000" dirty="0"/>
              <a:t>- Valmentajarekisteri – yhteistyössä Suomen Purjehdusvalmentajien kanssa koottava kattava rekisteri valmentajista </a:t>
            </a:r>
          </a:p>
          <a:p>
            <a:r>
              <a:rPr lang="fi-FI" sz="2000" dirty="0"/>
              <a:t>- </a:t>
            </a:r>
            <a:r>
              <a:rPr lang="fi-FI" sz="2000" dirty="0" err="1"/>
              <a:t>SPV:n</a:t>
            </a:r>
            <a:r>
              <a:rPr lang="fi-FI" sz="2000" dirty="0"/>
              <a:t> valmentajien toiminta tapahtuu seuroilla ja näin myös seuravalmentajat voivat käydä vuoropuhelua heidän kanssaan </a:t>
            </a:r>
          </a:p>
          <a:p>
            <a:r>
              <a:rPr lang="fi-FI" sz="2000" dirty="0"/>
              <a:t>- Maajoukkue- ja olympiavalmennus </a:t>
            </a:r>
          </a:p>
          <a:p>
            <a:r>
              <a:rPr lang="fi-FI" sz="2000" dirty="0"/>
              <a:t>- Valmennusryhmät ja niiden tukipalvelut </a:t>
            </a:r>
          </a:p>
          <a:p>
            <a:r>
              <a:rPr lang="fi-FI" sz="2000" dirty="0"/>
              <a:t>- Keskustelu seuratoimijoiden kanssa huippupurjehduksen vaatimuksista </a:t>
            </a:r>
          </a:p>
          <a:p>
            <a:r>
              <a:rPr lang="fi-FI" sz="2000" dirty="0"/>
              <a:t>- Seurojen toiminnan ohjaus suuntaan, joka mahdollistaa purjehtijoiden polun kohti huippupurjehdusta </a:t>
            </a:r>
          </a:p>
          <a:p>
            <a:r>
              <a:rPr lang="fi-FI" sz="2000" dirty="0"/>
              <a:t>- Keskustelu urheilun ja purjehduksen yhteisistä arvoista ja etiikasta </a:t>
            </a:r>
          </a:p>
          <a:p>
            <a:r>
              <a:rPr lang="fi-FI" sz="2000" dirty="0"/>
              <a:t>- </a:t>
            </a:r>
            <a:r>
              <a:rPr lang="fi-FI" sz="2000" dirty="0" err="1"/>
              <a:t>Antidopingtiedotus</a:t>
            </a:r>
            <a:r>
              <a:rPr lang="fi-FI" sz="2000" dirty="0"/>
              <a:t> ja neuvonta </a:t>
            </a:r>
          </a:p>
          <a:p>
            <a:r>
              <a:rPr lang="fi-FI" sz="2000" dirty="0"/>
              <a:t>- Edustus kansainvälisen purjehtijaliiton </a:t>
            </a:r>
            <a:r>
              <a:rPr lang="fi-FI" sz="2000" dirty="0" err="1"/>
              <a:t>ISAF:n</a:t>
            </a:r>
            <a:r>
              <a:rPr lang="fi-FI" sz="2000" dirty="0"/>
              <a:t> päättävissä elimissä </a:t>
            </a:r>
          </a:p>
          <a:p>
            <a:r>
              <a:rPr lang="fi-FI" sz="2000" dirty="0"/>
              <a:t>- Kansainväliset kontaktit huippupurjehduksen kautta </a:t>
            </a:r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7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2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Järjestötoiminta </a:t>
            </a:r>
            <a:endParaRPr lang="fi-FI" dirty="0"/>
          </a:p>
          <a:p>
            <a:r>
              <a:rPr lang="fi-FI" sz="2800" dirty="0"/>
              <a:t>- Neuvontapalvelut seuroille </a:t>
            </a:r>
          </a:p>
          <a:p>
            <a:r>
              <a:rPr lang="fi-FI" sz="2800" dirty="0"/>
              <a:t>- Rannanviisas –järjestöopas </a:t>
            </a:r>
          </a:p>
          <a:p>
            <a:r>
              <a:rPr lang="fi-FI" sz="2800" dirty="0"/>
              <a:t>- Aktiivinen kouluttamistyö tapahtumien kautta </a:t>
            </a:r>
          </a:p>
          <a:p>
            <a:r>
              <a:rPr lang="fi-FI" sz="2800" dirty="0"/>
              <a:t>- Ansiomerkkien hallinnointi </a:t>
            </a:r>
          </a:p>
          <a:p>
            <a:r>
              <a:rPr lang="fi-FI" sz="2800" dirty="0"/>
              <a:t>- Jäsenetujen kehittäminen seuroille </a:t>
            </a:r>
          </a:p>
          <a:p>
            <a:r>
              <a:rPr lang="fi-FI" sz="2800" dirty="0"/>
              <a:t>- Jäsenien ryhmätapaturmavakuutus </a:t>
            </a:r>
          </a:p>
          <a:p>
            <a:r>
              <a:rPr lang="fi-FI" sz="2800" dirty="0"/>
              <a:t>- Jäsenrekisterin kehittäminen </a:t>
            </a:r>
          </a:p>
          <a:p>
            <a:r>
              <a:rPr lang="fi-FI" sz="2800" dirty="0"/>
              <a:t>- Aluevastaavien kouluttaminen </a:t>
            </a:r>
          </a:p>
          <a:p>
            <a:r>
              <a:rPr lang="fi-FI" sz="2800" dirty="0"/>
              <a:t>- Seuratukihakemusten ohjaus </a:t>
            </a:r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62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63272" cy="5408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b="1" dirty="0"/>
              <a:t>Viestintä- ja markkinointi </a:t>
            </a:r>
          </a:p>
          <a:p>
            <a:r>
              <a:rPr lang="fi-FI" sz="2000" dirty="0"/>
              <a:t>- Jäsenille ilmestyy </a:t>
            </a:r>
            <a:r>
              <a:rPr lang="fi-FI" sz="2000" dirty="0" smtClean="0"/>
              <a:t>neljä </a:t>
            </a:r>
            <a:r>
              <a:rPr lang="fi-FI" sz="2000" dirty="0"/>
              <a:t>kertaa vuodessa liittolehti </a:t>
            </a:r>
            <a:r>
              <a:rPr lang="fi-FI" sz="2000" dirty="0" err="1"/>
              <a:t>Nautic</a:t>
            </a:r>
            <a:r>
              <a:rPr lang="fi-FI" sz="2000" dirty="0"/>
              <a:t> </a:t>
            </a:r>
          </a:p>
          <a:p>
            <a:r>
              <a:rPr lang="fi-FI" sz="2000" dirty="0"/>
              <a:t>- Liiton verkkosivuja uudistetaan palvelemaan jäsenistöä paremmin </a:t>
            </a:r>
          </a:p>
          <a:p>
            <a:r>
              <a:rPr lang="fi-FI" sz="2000" dirty="0"/>
              <a:t>- Liiton uudet verkkosivustot tarjoavat myös seuroille oman www-sivualustan heidän niin halutessaan. </a:t>
            </a:r>
          </a:p>
          <a:p>
            <a:r>
              <a:rPr lang="fi-FI" sz="2000" dirty="0"/>
              <a:t>- Uudet verkkosivut myös tarjoavat uusia vaikuttamiskanavia seuroille ja heidän jäsenilleen erilaisten keskustelufoorumeiden kautta. </a:t>
            </a:r>
          </a:p>
          <a:p>
            <a:r>
              <a:rPr lang="fi-FI" sz="2000" dirty="0"/>
              <a:t>- Veneilijän Vuosikirjan tuottaminen vuosittain </a:t>
            </a:r>
          </a:p>
          <a:p>
            <a:r>
              <a:rPr lang="fi-FI" sz="2000" dirty="0"/>
              <a:t>- Liitto viestii aktiivisesti seuroille uutiskirjeiden muodossa noin kerran kuukaudessa </a:t>
            </a:r>
          </a:p>
          <a:p>
            <a:r>
              <a:rPr lang="fi-FI" sz="2000" dirty="0"/>
              <a:t>- Seurojen tapahtumien ja kilpailujen viestiminen ulospäin </a:t>
            </a:r>
          </a:p>
          <a:p>
            <a:r>
              <a:rPr lang="fi-FI" sz="2000" dirty="0"/>
              <a:t>- Viestinnällistä koulutusta erilaisiin tapahtumiin ja kilpailuorganisaatioihin on tarjolla </a:t>
            </a:r>
          </a:p>
          <a:p>
            <a:r>
              <a:rPr lang="fi-FI" sz="2000" dirty="0"/>
              <a:t>- Seurojen oman työn tueksi luodaan erilaisia materiaaleja käytettäväksi </a:t>
            </a:r>
          </a:p>
          <a:p>
            <a:r>
              <a:rPr lang="fi-FI" sz="2000" dirty="0"/>
              <a:t>- Messu- ja tapahtumatoiminnan materiaalit ja tuki </a:t>
            </a:r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1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904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b="1" dirty="0"/>
              <a:t>Hallinto ja talous </a:t>
            </a:r>
            <a:endParaRPr lang="fi-FI" sz="3600" b="1" dirty="0" smtClean="0"/>
          </a:p>
          <a:p>
            <a:pPr marL="0" indent="0">
              <a:buNone/>
            </a:pPr>
            <a:endParaRPr lang="fi-FI" sz="1400" b="1" dirty="0"/>
          </a:p>
          <a:p>
            <a:r>
              <a:rPr lang="fi-FI" dirty="0" smtClean="0"/>
              <a:t>Jäsenrekisterin </a:t>
            </a:r>
            <a:r>
              <a:rPr lang="fi-FI" dirty="0"/>
              <a:t>neuvonta ja tukipalvelut </a:t>
            </a:r>
          </a:p>
          <a:p>
            <a:r>
              <a:rPr lang="fi-FI" dirty="0" smtClean="0"/>
              <a:t>Laskutusjärjestelmän </a:t>
            </a:r>
            <a:r>
              <a:rPr lang="fi-FI" dirty="0"/>
              <a:t>tukipalvelut </a:t>
            </a:r>
          </a:p>
          <a:p>
            <a:r>
              <a:rPr lang="fi-FI" dirty="0" smtClean="0"/>
              <a:t>Seurojen </a:t>
            </a:r>
            <a:r>
              <a:rPr lang="fi-FI" dirty="0"/>
              <a:t>liittokokousäänimäärien tuottaminen </a:t>
            </a:r>
          </a:p>
          <a:p>
            <a:r>
              <a:rPr lang="fi-FI" dirty="0" smtClean="0"/>
              <a:t>Liittokokousten </a:t>
            </a:r>
            <a:r>
              <a:rPr lang="fi-FI" dirty="0"/>
              <a:t>äänestykset ja vaalikone </a:t>
            </a:r>
          </a:p>
          <a:p>
            <a:r>
              <a:rPr lang="fi-FI" dirty="0" err="1" smtClean="0"/>
              <a:t>SPV:n</a:t>
            </a:r>
            <a:r>
              <a:rPr lang="fi-FI" dirty="0" smtClean="0"/>
              <a:t> </a:t>
            </a:r>
            <a:r>
              <a:rPr lang="fi-FI" dirty="0"/>
              <a:t>kustannuspaikkakohtainen tuloslaskenta liittokokouksen käyttöön </a:t>
            </a:r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21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275" y="5300663"/>
            <a:ext cx="6040438" cy="13716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b="1" dirty="0" smtClean="0">
                <a:solidFill>
                  <a:srgbClr val="002060"/>
                </a:solidFill>
              </a:rPr>
              <a:t/>
            </a:r>
            <a:br>
              <a:rPr lang="fi-FI" b="1" dirty="0" smtClean="0">
                <a:solidFill>
                  <a:srgbClr val="002060"/>
                </a:solidFill>
              </a:rPr>
            </a:br>
            <a:r>
              <a:rPr lang="fi-FI" sz="3900" b="1" dirty="0" smtClean="0">
                <a:solidFill>
                  <a:srgbClr val="002060"/>
                </a:solidFill>
              </a:rPr>
              <a:t>SPV:n ajankohtaiset asiat </a:t>
            </a:r>
            <a:r>
              <a:rPr lang="fi-FI" dirty="0" smtClean="0">
                <a:solidFill>
                  <a:srgbClr val="002060"/>
                </a:solidFill>
              </a:rPr>
              <a:t/>
            </a:r>
            <a:br>
              <a:rPr lang="fi-FI" dirty="0" smtClean="0">
                <a:solidFill>
                  <a:srgbClr val="002060"/>
                </a:solidFill>
              </a:rPr>
            </a:br>
            <a:endParaRPr lang="fi-FI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</p:txBody>
      </p:sp>
      <p:pic>
        <p:nvPicPr>
          <p:cNvPr id="14340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229225"/>
            <a:ext cx="1366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/>
          <a:lstStyle/>
          <a:p>
            <a:r>
              <a:rPr lang="fi-FI" b="1" dirty="0" smtClean="0">
                <a:solidFill>
                  <a:schemeClr val="tx2"/>
                </a:solidFill>
              </a:rPr>
              <a:t>Ajankohtaista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5984904"/>
          </a:xfrm>
        </p:spPr>
        <p:txBody>
          <a:bodyPr>
            <a:noAutofit/>
          </a:bodyPr>
          <a:lstStyle/>
          <a:p>
            <a:r>
              <a:rPr lang="fi-FI" sz="2400" dirty="0" smtClean="0">
                <a:solidFill>
                  <a:srgbClr val="002060"/>
                </a:solidFill>
              </a:rPr>
              <a:t>Toimikunnat, toiminnot, lautakunnat, komiteat, hallitus: </a:t>
            </a:r>
          </a:p>
          <a:p>
            <a:pPr lvl="1"/>
            <a:r>
              <a:rPr lang="fi-FI" sz="2000" dirty="0" smtClean="0">
                <a:solidFill>
                  <a:srgbClr val="002060"/>
                </a:solidFill>
              </a:rPr>
              <a:t>Toiminta vauhdissa!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2014 pääteeman toteuttaminen ja näkyminen SPV:n eri osa-alueilla</a:t>
            </a:r>
          </a:p>
          <a:p>
            <a:r>
              <a:rPr lang="fi-FI" sz="2400" dirty="0">
                <a:solidFill>
                  <a:srgbClr val="002060"/>
                </a:solidFill>
              </a:rPr>
              <a:t>Koulutustoiminto </a:t>
            </a:r>
            <a:r>
              <a:rPr lang="fi-FI" sz="2400" dirty="0" smtClean="0">
                <a:solidFill>
                  <a:srgbClr val="002060"/>
                </a:solidFill>
              </a:rPr>
              <a:t>jalkauttamassa SPV:n uuden koulutus järjestelmän </a:t>
            </a:r>
          </a:p>
          <a:p>
            <a:pPr lvl="1"/>
            <a:r>
              <a:rPr lang="fi-FI" sz="2000" dirty="0">
                <a:solidFill>
                  <a:srgbClr val="002060"/>
                </a:solidFill>
              </a:rPr>
              <a:t>Veneilykouluttajakoulutuksessa 25.-26.1. yli 40 edustajaa</a:t>
            </a:r>
            <a:r>
              <a:rPr lang="fi-FI" sz="2000" dirty="0" smtClean="0">
                <a:solidFill>
                  <a:srgbClr val="002060"/>
                </a:solidFill>
              </a:rPr>
              <a:t>!</a:t>
            </a:r>
            <a:endParaRPr lang="fi-FI" sz="2000" dirty="0">
              <a:solidFill>
                <a:srgbClr val="002060"/>
              </a:solidFill>
            </a:endParaRPr>
          </a:p>
          <a:p>
            <a:r>
              <a:rPr lang="fi-FI" sz="2400" dirty="0" smtClean="0">
                <a:solidFill>
                  <a:srgbClr val="002060"/>
                </a:solidFill>
              </a:rPr>
              <a:t>Koulutukset eri osa-alueilla käynnissä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Veneilyturvallisuustyössä katsastuskurssit käynnissä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Jäsenrekisterin </a:t>
            </a:r>
            <a:r>
              <a:rPr lang="fi-FI" sz="2400" dirty="0">
                <a:solidFill>
                  <a:srgbClr val="002060"/>
                </a:solidFill>
              </a:rPr>
              <a:t>uudistushanke etenee järjestötoimikunnan </a:t>
            </a:r>
            <a:r>
              <a:rPr lang="fi-FI" sz="2400" dirty="0" smtClean="0">
                <a:solidFill>
                  <a:srgbClr val="002060"/>
                </a:solidFill>
              </a:rPr>
              <a:t>johdolla:</a:t>
            </a:r>
          </a:p>
          <a:p>
            <a:pPr lvl="1"/>
            <a:r>
              <a:rPr lang="fi-FI" sz="2400" dirty="0">
                <a:solidFill>
                  <a:srgbClr val="002060"/>
                </a:solidFill>
              </a:rPr>
              <a:t>seurakysely SPV:n </a:t>
            </a:r>
            <a:r>
              <a:rPr lang="fi-FI" sz="2400" dirty="0" smtClean="0">
                <a:solidFill>
                  <a:srgbClr val="002060"/>
                </a:solidFill>
              </a:rPr>
              <a:t>rekisterisovelluksesta</a:t>
            </a:r>
          </a:p>
          <a:p>
            <a:pPr lvl="1"/>
            <a:r>
              <a:rPr lang="fi-FI" sz="2400" dirty="0" smtClean="0">
                <a:solidFill>
                  <a:srgbClr val="002060"/>
                </a:solidFill>
              </a:rPr>
              <a:t>rekisterihankkeen määrittelytyö käynnistynyt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Internetsivuston uudistushanke etenee viestintä- ja markkinointitoiminnon johdolla</a:t>
            </a:r>
          </a:p>
          <a:p>
            <a:r>
              <a:rPr lang="fi-FI" sz="2400" dirty="0" smtClean="0">
                <a:solidFill>
                  <a:srgbClr val="002060"/>
                </a:solidFill>
              </a:rPr>
              <a:t>Huippu-urheilussa </a:t>
            </a:r>
            <a:r>
              <a:rPr lang="fi-FI" sz="2400" dirty="0">
                <a:solidFill>
                  <a:srgbClr val="002060"/>
                </a:solidFill>
              </a:rPr>
              <a:t>valmistaudumme Rion vuoden 2016 olympiapaikkojen metsästykseen</a:t>
            </a:r>
          </a:p>
          <a:p>
            <a:endParaRPr lang="fi-FI" sz="2400" dirty="0" smtClean="0">
              <a:solidFill>
                <a:schemeClr val="tx2"/>
              </a:solidFill>
            </a:endParaRPr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75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>
          <a:xfrm>
            <a:off x="179388" y="1412875"/>
            <a:ext cx="8848725" cy="4873625"/>
          </a:xfrm>
        </p:spPr>
        <p:txBody>
          <a:bodyPr rtlCol="0">
            <a:normAutofit/>
          </a:bodyPr>
          <a:lstStyle/>
          <a:p>
            <a:pPr>
              <a:lnSpc>
                <a:spcPct val="130000"/>
              </a:lnSpc>
              <a:buFont typeface="Arial" charset="0"/>
              <a:buChar char="•"/>
              <a:defRPr/>
            </a:pPr>
            <a:r>
              <a:rPr lang="fi-FI" sz="26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sym typeface="Helvetica Neue" pitchFamily="6" charset="0"/>
              </a:rPr>
              <a:t>Purjehtijaliitto ry (1906) ja Suomen Veneilyliitto ry (1938) yhdistyivät 2011</a:t>
            </a:r>
          </a:p>
          <a:p>
            <a:pPr>
              <a:lnSpc>
                <a:spcPct val="130000"/>
              </a:lnSpc>
              <a:buFont typeface="Arial" charset="0"/>
              <a:buChar char="•"/>
              <a:defRPr/>
            </a:pPr>
            <a:r>
              <a:rPr lang="fi-FI" sz="26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sym typeface="Helvetica Neue" pitchFamily="6" charset="0"/>
              </a:rPr>
              <a:t>Kymmenen suurimman lajiliiton joukossa</a:t>
            </a:r>
          </a:p>
          <a:p>
            <a:pPr>
              <a:lnSpc>
                <a:spcPct val="130000"/>
              </a:lnSpc>
              <a:buFont typeface="Arial" charset="0"/>
              <a:buChar char="•"/>
              <a:defRPr/>
            </a:pPr>
            <a:r>
              <a:rPr lang="fi-FI" sz="26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sym typeface="Helvetica Neue" pitchFamily="6" charset="0"/>
              </a:rPr>
              <a:t>Jäsenseuroja 335, n. 60 </a:t>
            </a:r>
            <a:r>
              <a:rPr lang="fi-FI" sz="2600" dirty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sym typeface="Helvetica Neue" pitchFamily="6" charset="0"/>
              </a:rPr>
              <a:t>000 henkilöjäsentä</a:t>
            </a:r>
          </a:p>
          <a:p>
            <a:pPr>
              <a:lnSpc>
                <a:spcPct val="130000"/>
              </a:lnSpc>
              <a:buFont typeface="Arial" charset="0"/>
              <a:buChar char="•"/>
              <a:defRPr/>
            </a:pPr>
            <a:r>
              <a:rPr lang="fi-FI" sz="26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sym typeface="Helvetica Neue" pitchFamily="6" charset="0"/>
              </a:rPr>
              <a:t>Rekisteröityjä veneitä n. 24 000</a:t>
            </a:r>
          </a:p>
          <a:p>
            <a:pPr>
              <a:lnSpc>
                <a:spcPct val="130000"/>
              </a:lnSpc>
              <a:buFont typeface="Arial" charset="0"/>
              <a:buChar char="•"/>
              <a:defRPr/>
            </a:pPr>
            <a:r>
              <a:rPr lang="fi-FI" sz="2600" dirty="0" smtClean="0">
                <a:solidFill>
                  <a:schemeClr val="tx2">
                    <a:lumMod val="75000"/>
                  </a:schemeClr>
                </a:solidFill>
                <a:ea typeface="MS PGothic" pitchFamily="34" charset="-128"/>
                <a:sym typeface="Helvetica Neue" pitchFamily="6" charset="0"/>
              </a:rPr>
              <a:t>Luokkaliittoja 45, joissa n. 4000 jäsentä</a:t>
            </a:r>
          </a:p>
          <a:p>
            <a:pPr marL="432018" lvl="1" indent="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fi-FI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fi-FI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fi-FI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fi-FI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5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fi-FI" b="1" smtClean="0">
                <a:solidFill>
                  <a:srgbClr val="003399"/>
                </a:solidFill>
              </a:rPr>
              <a:t>Suomen Purjehdus ja Veneily</a:t>
            </a:r>
            <a:endParaRPr lang="fi-FI" altLang="fi-FI" b="1" smtClean="0">
              <a:solidFill>
                <a:srgbClr val="003399"/>
              </a:solidFill>
            </a:endParaRPr>
          </a:p>
        </p:txBody>
      </p:sp>
      <p:pic>
        <p:nvPicPr>
          <p:cNvPr id="3076" name="Sisällön paikkamerkki 3" descr="SPV_logo_ja_teks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937250"/>
            <a:ext cx="4133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isällön paikkamerkki 2"/>
          <p:cNvSpPr>
            <a:spLocks noGrp="1"/>
          </p:cNvSpPr>
          <p:nvPr>
            <p:ph idx="1"/>
          </p:nvPr>
        </p:nvSpPr>
        <p:spPr>
          <a:xfrm>
            <a:off x="34925" y="981075"/>
            <a:ext cx="9031288" cy="53054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i-FI" sz="2600" dirty="0" smtClean="0">
                <a:solidFill>
                  <a:srgbClr val="002060"/>
                </a:solidFill>
              </a:rPr>
              <a:t>Suomalaisten </a:t>
            </a:r>
            <a:r>
              <a:rPr lang="fi-FI" sz="2600" dirty="0">
                <a:solidFill>
                  <a:srgbClr val="002060"/>
                </a:solidFill>
              </a:rPr>
              <a:t>vene/pursiseurojen </a:t>
            </a:r>
            <a:r>
              <a:rPr lang="fi-FI" sz="2600" dirty="0" smtClean="0">
                <a:solidFill>
                  <a:srgbClr val="002060"/>
                </a:solidFill>
              </a:rPr>
              <a:t>etujärjestö</a:t>
            </a:r>
          </a:p>
          <a:p>
            <a:pPr>
              <a:defRPr/>
            </a:pPr>
            <a:r>
              <a:rPr lang="fi-FI" sz="2600" dirty="0" smtClean="0">
                <a:solidFill>
                  <a:srgbClr val="002060"/>
                </a:solidFill>
              </a:rPr>
              <a:t>Huolehtii </a:t>
            </a:r>
            <a:r>
              <a:rPr lang="fi-FI" sz="2600" dirty="0">
                <a:solidFill>
                  <a:srgbClr val="002060"/>
                </a:solidFill>
              </a:rPr>
              <a:t>purjehdus- ja veneurheilun </a:t>
            </a:r>
            <a:r>
              <a:rPr lang="fi-FI" sz="2600" dirty="0" err="1">
                <a:solidFill>
                  <a:srgbClr val="002060"/>
                </a:solidFill>
              </a:rPr>
              <a:t>harjoittamis</a:t>
            </a:r>
            <a:r>
              <a:rPr lang="fi-FI" sz="2600" dirty="0">
                <a:solidFill>
                  <a:srgbClr val="002060"/>
                </a:solidFill>
              </a:rPr>
              <a:t>- ja kehittämisedellytyksistä </a:t>
            </a:r>
            <a:r>
              <a:rPr lang="fi-FI" sz="2600" dirty="0" smtClean="0">
                <a:solidFill>
                  <a:srgbClr val="002060"/>
                </a:solidFill>
              </a:rPr>
              <a:t>sekä osallistuu </a:t>
            </a:r>
            <a:r>
              <a:rPr lang="fi-FI" sz="2600" dirty="0">
                <a:solidFill>
                  <a:srgbClr val="002060"/>
                </a:solidFill>
              </a:rPr>
              <a:t>niiden kehittämiseen kansainvälisissä </a:t>
            </a:r>
            <a:r>
              <a:rPr lang="fi-FI" sz="2600" dirty="0" smtClean="0">
                <a:solidFill>
                  <a:srgbClr val="002060"/>
                </a:solidFill>
              </a:rPr>
              <a:t>järjestöissä</a:t>
            </a:r>
          </a:p>
          <a:p>
            <a:pPr>
              <a:defRPr/>
            </a:pPr>
            <a:r>
              <a:rPr lang="fi-FI" sz="2600" dirty="0">
                <a:solidFill>
                  <a:srgbClr val="002060"/>
                </a:solidFill>
              </a:rPr>
              <a:t>T</a:t>
            </a:r>
            <a:r>
              <a:rPr lang="fi-FI" sz="2600" dirty="0" smtClean="0">
                <a:solidFill>
                  <a:srgbClr val="002060"/>
                </a:solidFill>
              </a:rPr>
              <a:t>ukee </a:t>
            </a:r>
            <a:r>
              <a:rPr lang="fi-FI" sz="2600" dirty="0">
                <a:solidFill>
                  <a:srgbClr val="002060"/>
                </a:solidFill>
              </a:rPr>
              <a:t>toiminnallaan aktiivisia seuroja ja luokkaliittoja, jotka tuottavat </a:t>
            </a:r>
            <a:r>
              <a:rPr lang="fi-FI" sz="2600" dirty="0" smtClean="0">
                <a:solidFill>
                  <a:srgbClr val="002060"/>
                </a:solidFill>
              </a:rPr>
              <a:t>palveluja </a:t>
            </a:r>
            <a:r>
              <a:rPr lang="fi-FI" sz="2600" dirty="0">
                <a:solidFill>
                  <a:srgbClr val="002060"/>
                </a:solidFill>
              </a:rPr>
              <a:t>purjehduksen, moottoriveneilyn ja yhteiskunnan hyväksi vesiturvallisuutta ja ympäristöasioita </a:t>
            </a:r>
            <a:r>
              <a:rPr lang="fi-FI" sz="2600" dirty="0" smtClean="0">
                <a:solidFill>
                  <a:srgbClr val="002060"/>
                </a:solidFill>
              </a:rPr>
              <a:t>edistäen</a:t>
            </a:r>
          </a:p>
          <a:p>
            <a:pPr>
              <a:defRPr/>
            </a:pPr>
            <a:r>
              <a:rPr lang="fi-FI" sz="2600" dirty="0" smtClean="0">
                <a:solidFill>
                  <a:srgbClr val="002060"/>
                </a:solidFill>
              </a:rPr>
              <a:t>Toiminnan </a:t>
            </a:r>
            <a:r>
              <a:rPr lang="fi-FI" sz="2600" dirty="0">
                <a:solidFill>
                  <a:srgbClr val="002060"/>
                </a:solidFill>
              </a:rPr>
              <a:t>tavoitteena on tuottaa uusia ja innostuneita purjehduksen ja veneilyn harrastajia lajin </a:t>
            </a:r>
            <a:r>
              <a:rPr lang="fi-FI" sz="2600" dirty="0" smtClean="0">
                <a:solidFill>
                  <a:srgbClr val="002060"/>
                </a:solidFill>
              </a:rPr>
              <a:t>pariin</a:t>
            </a:r>
            <a:endParaRPr lang="fi-FI" sz="2600" dirty="0">
              <a:solidFill>
                <a:srgbClr val="002060"/>
              </a:solidFill>
            </a:endParaRPr>
          </a:p>
          <a:p>
            <a:pPr marL="432018" lvl="1" indent="0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fi-FI" sz="26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fi-FI" sz="26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endParaRPr lang="fi-FI" sz="2600" dirty="0" smtClean="0">
              <a:solidFill>
                <a:srgbClr val="002060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sz="26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fi-FI" sz="2600" dirty="0" smtClean="0">
              <a:solidFill>
                <a:srgbClr val="002060"/>
              </a:solidFill>
            </a:endParaRPr>
          </a:p>
        </p:txBody>
      </p:sp>
      <p:sp>
        <p:nvSpPr>
          <p:cNvPr id="4099" name="Otsikk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5487"/>
          </a:xfrm>
        </p:spPr>
        <p:txBody>
          <a:bodyPr/>
          <a:lstStyle/>
          <a:p>
            <a:pPr eaLnBrk="1" hangingPunct="1"/>
            <a:r>
              <a:rPr lang="sv-SE" altLang="fi-FI" b="1" smtClean="0">
                <a:solidFill>
                  <a:srgbClr val="003399"/>
                </a:solidFill>
              </a:rPr>
              <a:t>Liiton tarkoitus</a:t>
            </a:r>
            <a:endParaRPr lang="fi-FI" altLang="fi-FI" b="1" smtClean="0">
              <a:solidFill>
                <a:srgbClr val="003399"/>
              </a:solidFill>
            </a:endParaRPr>
          </a:p>
        </p:txBody>
      </p:sp>
      <p:pic>
        <p:nvPicPr>
          <p:cNvPr id="4100" name="Sisällön paikkamerkki 3" descr="SPV_logo_ja_teks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6237288"/>
            <a:ext cx="4133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2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884863"/>
            <a:ext cx="55721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5695950"/>
            <a:ext cx="2992438" cy="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yöristetty suorakulmio 22"/>
          <p:cNvSpPr>
            <a:spLocks noChangeArrowheads="1"/>
          </p:cNvSpPr>
          <p:nvPr/>
        </p:nvSpPr>
        <p:spPr bwMode="auto">
          <a:xfrm>
            <a:off x="5223791" y="3272401"/>
            <a:ext cx="1054328" cy="2485611"/>
          </a:xfrm>
          <a:prstGeom prst="roundRect">
            <a:avLst>
              <a:gd name="adj" fmla="val 16667"/>
            </a:avLst>
          </a:prstGeom>
          <a:solidFill>
            <a:srgbClr val="223C72"/>
          </a:solidFill>
          <a:ln>
            <a:headEnd/>
            <a:tailEnd/>
          </a:ln>
          <a:effectLst>
            <a:glow rad="101600">
              <a:srgbClr val="223C72">
                <a:alpha val="75000"/>
              </a:srgbClr>
            </a:glow>
            <a:outerShdw blurRad="40000" dist="23000" dir="5400000" rotWithShape="0">
              <a:srgbClr val="223C72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400" b="1" dirty="0">
              <a:latin typeface="Arial" pitchFamily="34" charset="0"/>
              <a:cs typeface="Arial" pitchFamily="34" charset="0"/>
              <a:sym typeface="Gill Sans" pitchFamily="1" charset="0"/>
            </a:endParaRPr>
          </a:p>
        </p:txBody>
      </p:sp>
      <p:sp>
        <p:nvSpPr>
          <p:cNvPr id="24" name="Pyöristetty suorakulmio 23"/>
          <p:cNvSpPr/>
          <p:nvPr/>
        </p:nvSpPr>
        <p:spPr>
          <a:xfrm>
            <a:off x="3491880" y="239188"/>
            <a:ext cx="2160240" cy="760206"/>
          </a:xfrm>
          <a:prstGeom prst="roundRect">
            <a:avLst/>
          </a:prstGeom>
          <a:solidFill>
            <a:srgbClr val="223C72"/>
          </a:solidFill>
          <a:ln/>
          <a:effectLst>
            <a:glow rad="101600">
              <a:schemeClr val="accent6">
                <a:alpha val="75000"/>
              </a:schemeClr>
            </a:glow>
            <a:outerShdw blurRad="663575" dist="444500" dir="5400000" rotWithShape="0">
              <a:schemeClr val="accent2">
                <a:lumMod val="75000"/>
                <a:alpha val="35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2800" dirty="0">
                <a:solidFill>
                  <a:srgbClr val="FFFFFF"/>
                </a:solidFill>
                <a:latin typeface="Arial"/>
                <a:cs typeface="Arial"/>
                <a:sym typeface="Gill Sans" charset="0"/>
              </a:rPr>
              <a:t>Liittokokous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5526188" y="1861359"/>
            <a:ext cx="1206052" cy="301581"/>
          </a:xfrm>
          <a:prstGeom prst="rect">
            <a:avLst/>
          </a:prstGeom>
          <a:solidFill>
            <a:srgbClr val="223C72"/>
          </a:solidFill>
          <a:ln/>
          <a:effectLst>
            <a:glow rad="101600">
              <a:srgbClr val="223C72">
                <a:alpha val="75000"/>
              </a:srgbClr>
            </a:glow>
            <a:outerShdw blurRad="40000" dist="23000" dir="5400000" rotWithShape="0">
              <a:srgbClr val="223C72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pitchFamily="1" charset="0"/>
              </a:rPr>
              <a:t>Toimisto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3306764" y="1201383"/>
            <a:ext cx="2581272" cy="499040"/>
          </a:xfrm>
          <a:prstGeom prst="rect">
            <a:avLst/>
          </a:prstGeom>
          <a:solidFill>
            <a:srgbClr val="223C72"/>
          </a:solidFill>
          <a:ln/>
          <a:effectLst>
            <a:glow rad="101600">
              <a:srgbClr val="223C72">
                <a:alpha val="75000"/>
              </a:srgbClr>
            </a:glo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dirty="0">
                <a:solidFill>
                  <a:srgbClr val="FFFFFF"/>
                </a:solidFill>
                <a:latin typeface="Arial"/>
                <a:cs typeface="Arial"/>
                <a:sym typeface="Gill Sans" charset="0"/>
              </a:rPr>
              <a:t>Hallitus</a:t>
            </a:r>
          </a:p>
        </p:txBody>
      </p:sp>
      <p:sp>
        <p:nvSpPr>
          <p:cNvPr id="27" name="Pyöristetty suorakulmio 26"/>
          <p:cNvSpPr>
            <a:spLocks noChangeArrowheads="1"/>
          </p:cNvSpPr>
          <p:nvPr/>
        </p:nvSpPr>
        <p:spPr bwMode="auto">
          <a:xfrm>
            <a:off x="926047" y="3289877"/>
            <a:ext cx="1197681" cy="2468134"/>
          </a:xfrm>
          <a:prstGeom prst="roundRect">
            <a:avLst>
              <a:gd name="adj" fmla="val 9259"/>
            </a:avLst>
          </a:prstGeom>
          <a:solidFill>
            <a:srgbClr val="223C72"/>
          </a:solidFill>
          <a:ln>
            <a:headEnd/>
            <a:tailEnd/>
          </a:ln>
          <a:effectLst>
            <a:glow rad="101600">
              <a:srgbClr val="223C72">
                <a:alpha val="75000"/>
              </a:srgbClr>
            </a:glow>
            <a:outerShdw blurRad="40000" dist="23000" dir="5400000" rotWithShape="0">
              <a:srgbClr val="223C72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eaLnBrk="1" hangingPunct="1">
              <a:defRPr/>
            </a:pPr>
            <a:r>
              <a:rPr lang="fi-FI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pitchFamily="1" charset="0"/>
              </a:rPr>
              <a:t>Veneilytoimikunta</a:t>
            </a: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2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</p:txBody>
      </p:sp>
      <p:sp>
        <p:nvSpPr>
          <p:cNvPr id="28" name="Pyöristetty suorakulmio 27"/>
          <p:cNvSpPr>
            <a:spLocks noChangeArrowheads="1"/>
          </p:cNvSpPr>
          <p:nvPr/>
        </p:nvSpPr>
        <p:spPr bwMode="auto">
          <a:xfrm>
            <a:off x="2476328" y="3289877"/>
            <a:ext cx="903932" cy="2468134"/>
          </a:xfrm>
          <a:prstGeom prst="roundRect">
            <a:avLst>
              <a:gd name="adj" fmla="val 13704"/>
            </a:avLst>
          </a:prstGeom>
          <a:solidFill>
            <a:srgbClr val="223C72"/>
          </a:solidFill>
          <a:ln>
            <a:headEnd/>
            <a:tailEnd/>
          </a:ln>
          <a:effectLst>
            <a:glow rad="101600">
              <a:srgbClr val="223C72">
                <a:alpha val="75000"/>
              </a:srgbClr>
            </a:glow>
            <a:outerShdw blurRad="40000" dist="23000" dir="5400000" rotWithShape="0">
              <a:srgbClr val="223C72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dk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</p:txBody>
      </p:sp>
      <p:sp>
        <p:nvSpPr>
          <p:cNvPr id="29" name="Pyöristetty suorakulmio 28"/>
          <p:cNvSpPr>
            <a:spLocks noChangeArrowheads="1"/>
          </p:cNvSpPr>
          <p:nvPr/>
        </p:nvSpPr>
        <p:spPr bwMode="auto">
          <a:xfrm>
            <a:off x="3718882" y="3289877"/>
            <a:ext cx="1054717" cy="2468134"/>
          </a:xfrm>
          <a:prstGeom prst="roundRect">
            <a:avLst>
              <a:gd name="adj" fmla="val 16667"/>
            </a:avLst>
          </a:prstGeom>
          <a:solidFill>
            <a:srgbClr val="223C72"/>
          </a:solidFill>
          <a:ln>
            <a:headEnd/>
            <a:tailEnd/>
          </a:ln>
          <a:effectLst>
            <a:glow rad="101600">
              <a:srgbClr val="223C72">
                <a:alpha val="75000"/>
              </a:srgbClr>
            </a:glow>
            <a:outerShdw blurRad="40000" dist="23000" dir="5400000" rotWithShape="0">
              <a:srgbClr val="223C72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hangingPunct="1"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</p:txBody>
      </p:sp>
      <p:sp>
        <p:nvSpPr>
          <p:cNvPr id="30" name="Pyöristetty suorakulmio 29"/>
          <p:cNvSpPr>
            <a:spLocks noChangeArrowheads="1"/>
          </p:cNvSpPr>
          <p:nvPr/>
        </p:nvSpPr>
        <p:spPr bwMode="auto">
          <a:xfrm>
            <a:off x="6688154" y="3272401"/>
            <a:ext cx="1155196" cy="2485611"/>
          </a:xfrm>
          <a:prstGeom prst="roundRect">
            <a:avLst>
              <a:gd name="adj" fmla="val 16667"/>
            </a:avLst>
          </a:prstGeom>
          <a:solidFill>
            <a:srgbClr val="223C72"/>
          </a:solidFill>
          <a:ln>
            <a:headEnd/>
            <a:tailEnd/>
          </a:ln>
          <a:effectLst>
            <a:glow rad="101600">
              <a:srgbClr val="223C72">
                <a:alpha val="75000"/>
              </a:srgbClr>
            </a:glow>
            <a:outerShdw blurRad="40000" dist="23000" dir="5400000" rotWithShape="0">
              <a:srgbClr val="223C72">
                <a:alpha val="35000"/>
              </a:srgbClr>
            </a:outerShdw>
            <a:reflection stA="50000" endPos="75000" dist="127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4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Gill Sans" pitchFamily="1" charset="0"/>
            </a:endParaRPr>
          </a:p>
        </p:txBody>
      </p:sp>
      <p:sp>
        <p:nvSpPr>
          <p:cNvPr id="31" name="Suorakulmio 30"/>
          <p:cNvSpPr/>
          <p:nvPr/>
        </p:nvSpPr>
        <p:spPr>
          <a:xfrm>
            <a:off x="1593280" y="1933367"/>
            <a:ext cx="1206053" cy="199489"/>
          </a:xfrm>
          <a:prstGeom prst="rect">
            <a:avLst/>
          </a:prstGeom>
          <a:solidFill>
            <a:srgbClr val="223C72"/>
          </a:solidFill>
          <a:ln/>
          <a:effectLst>
            <a:glow rad="101600">
              <a:srgbClr val="223C72">
                <a:alpha val="75000"/>
              </a:srgbClr>
            </a:glo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pitchFamily="1" charset="0"/>
              </a:rPr>
              <a:t>Aluejohtajat</a:t>
            </a:r>
          </a:p>
        </p:txBody>
      </p:sp>
      <p:sp>
        <p:nvSpPr>
          <p:cNvPr id="32" name="Pyöristetty suorakulmio 6"/>
          <p:cNvSpPr>
            <a:spLocks noChangeArrowheads="1"/>
          </p:cNvSpPr>
          <p:nvPr/>
        </p:nvSpPr>
        <p:spPr bwMode="auto">
          <a:xfrm>
            <a:off x="1593280" y="2315583"/>
            <a:ext cx="2064457" cy="226047"/>
          </a:xfrm>
          <a:prstGeom prst="roundRect">
            <a:avLst>
              <a:gd name="adj" fmla="val 9259"/>
            </a:avLst>
          </a:prstGeom>
          <a:solidFill>
            <a:srgbClr val="223C72"/>
          </a:solidFill>
          <a:ln>
            <a:headEnd/>
            <a:tailEnd/>
          </a:ln>
          <a:effectLst>
            <a:glow rad="101600">
              <a:srgbClr val="223C72">
                <a:alpha val="75000"/>
              </a:srgbClr>
            </a:glow>
            <a:outerShdw blurRad="40000" dist="23000" dir="5400000" rotWithShape="0">
              <a:srgbClr val="223C72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pitchFamily="1" charset="0"/>
              </a:rPr>
              <a:t>Kilpailusääntölautakunta</a:t>
            </a:r>
          </a:p>
        </p:txBody>
      </p:sp>
      <p:sp>
        <p:nvSpPr>
          <p:cNvPr id="33" name="Pyöristetty suorakulmio 6"/>
          <p:cNvSpPr>
            <a:spLocks noChangeArrowheads="1"/>
          </p:cNvSpPr>
          <p:nvPr/>
        </p:nvSpPr>
        <p:spPr bwMode="auto">
          <a:xfrm>
            <a:off x="5508104" y="2315583"/>
            <a:ext cx="1750032" cy="187302"/>
          </a:xfrm>
          <a:prstGeom prst="roundRect">
            <a:avLst>
              <a:gd name="adj" fmla="val 9259"/>
            </a:avLst>
          </a:prstGeom>
          <a:solidFill>
            <a:srgbClr val="223C72"/>
          </a:solidFill>
          <a:ln>
            <a:headEnd/>
            <a:tailEnd/>
          </a:ln>
          <a:effectLst>
            <a:glow rad="101600">
              <a:srgbClr val="223C72">
                <a:alpha val="75000"/>
              </a:srgbClr>
            </a:glow>
            <a:outerShdw blurRad="40000" dist="23000" dir="5400000" rotWithShape="0">
              <a:srgbClr val="223C72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pitchFamily="1" charset="0"/>
              </a:rPr>
              <a:t>Vetoomuslautakunta</a:t>
            </a:r>
          </a:p>
        </p:txBody>
      </p:sp>
      <p:sp>
        <p:nvSpPr>
          <p:cNvPr id="34" name="Pyöristetty suorakulmio 6"/>
          <p:cNvSpPr>
            <a:spLocks noChangeArrowheads="1"/>
          </p:cNvSpPr>
          <p:nvPr/>
        </p:nvSpPr>
        <p:spPr bwMode="auto">
          <a:xfrm>
            <a:off x="5508104" y="2671716"/>
            <a:ext cx="1620933" cy="253228"/>
          </a:xfrm>
          <a:prstGeom prst="roundRect">
            <a:avLst>
              <a:gd name="adj" fmla="val 9259"/>
            </a:avLst>
          </a:prstGeom>
          <a:solidFill>
            <a:srgbClr val="223C72"/>
          </a:solidFill>
          <a:ln>
            <a:headEnd/>
            <a:tailEnd/>
          </a:ln>
          <a:effectLst>
            <a:glow rad="101600">
              <a:srgbClr val="223C72">
                <a:alpha val="75000"/>
              </a:srgbClr>
            </a:glow>
            <a:outerShdw blurRad="40000" dist="23000" dir="5400000" rotWithShape="0">
              <a:srgbClr val="223C72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i-FI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Gill Sans" pitchFamily="1" charset="0"/>
              </a:rPr>
              <a:t>Vaalivaliokunta</a:t>
            </a:r>
          </a:p>
        </p:txBody>
      </p:sp>
      <p:sp>
        <p:nvSpPr>
          <p:cNvPr id="5150" name="Tekstiruutu 1"/>
          <p:cNvSpPr txBox="1">
            <a:spLocks noChangeArrowheads="1"/>
          </p:cNvSpPr>
          <p:nvPr/>
        </p:nvSpPr>
        <p:spPr bwMode="auto">
          <a:xfrm>
            <a:off x="2476500" y="3359150"/>
            <a:ext cx="9032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defTabSz="6429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42938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4293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4293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4293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 b="1">
                <a:solidFill>
                  <a:srgbClr val="FFFFFF"/>
                </a:solidFill>
                <a:latin typeface="Arial" pitchFamily="34" charset="0"/>
                <a:sym typeface="Gill Sans" charset="0"/>
              </a:rPr>
              <a:t>Kilpapurjehdus-toimikunta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800" b="1">
              <a:solidFill>
                <a:srgbClr val="FFFFFF"/>
              </a:solidFill>
              <a:latin typeface="Arial" pitchFamily="34" charset="0"/>
              <a:sym typeface="Gill Sans" charset="0"/>
            </a:endParaRPr>
          </a:p>
        </p:txBody>
      </p:sp>
      <p:sp>
        <p:nvSpPr>
          <p:cNvPr id="5151" name="Tekstiruutu 2"/>
          <p:cNvSpPr txBox="1">
            <a:spLocks noChangeArrowheads="1"/>
          </p:cNvSpPr>
          <p:nvPr/>
        </p:nvSpPr>
        <p:spPr bwMode="auto">
          <a:xfrm>
            <a:off x="3805238" y="3357563"/>
            <a:ext cx="884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42938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4293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4293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4293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 b="1">
                <a:solidFill>
                  <a:srgbClr val="FFFFFF"/>
                </a:solidFill>
                <a:latin typeface="Arial" pitchFamily="34" charset="0"/>
                <a:sym typeface="Gill Sans" charset="0"/>
              </a:rPr>
              <a:t>Nopeuskilpailu-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 b="1">
                <a:solidFill>
                  <a:srgbClr val="FFFFFF"/>
                </a:solidFill>
                <a:latin typeface="Arial" pitchFamily="34" charset="0"/>
                <a:sym typeface="Gill Sans" charset="0"/>
              </a:rPr>
              <a:t>toimikunta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800" b="1">
              <a:solidFill>
                <a:srgbClr val="000000"/>
              </a:solidFill>
              <a:latin typeface="Arial" pitchFamily="34" charset="0"/>
              <a:sym typeface="Gill Sans" charset="0"/>
            </a:endParaRPr>
          </a:p>
        </p:txBody>
      </p:sp>
      <p:sp>
        <p:nvSpPr>
          <p:cNvPr id="5152" name="Tekstiruutu 3"/>
          <p:cNvSpPr txBox="1">
            <a:spLocks noChangeArrowheads="1"/>
          </p:cNvSpPr>
          <p:nvPr/>
        </p:nvSpPr>
        <p:spPr bwMode="auto">
          <a:xfrm>
            <a:off x="5370513" y="3357563"/>
            <a:ext cx="8445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42938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4293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4293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4293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 b="1">
                <a:solidFill>
                  <a:srgbClr val="FFFFFF"/>
                </a:solidFill>
                <a:latin typeface="Arial" pitchFamily="34" charset="0"/>
                <a:sym typeface="Gill Sans" charset="0"/>
              </a:rPr>
              <a:t>Valmennus- ja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 b="1">
                <a:solidFill>
                  <a:srgbClr val="FFFFFF"/>
                </a:solidFill>
                <a:latin typeface="Arial" pitchFamily="34" charset="0"/>
                <a:sym typeface="Gill Sans" charset="0"/>
              </a:rPr>
              <a:t>huippukilpa-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 b="1">
                <a:solidFill>
                  <a:srgbClr val="FFFFFF"/>
                </a:solidFill>
                <a:latin typeface="Arial" pitchFamily="34" charset="0"/>
                <a:sym typeface="Gill Sans" charset="0"/>
              </a:rPr>
              <a:t>purjehdus-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 b="1">
                <a:solidFill>
                  <a:srgbClr val="FFFFFF"/>
                </a:solidFill>
                <a:latin typeface="Arial" pitchFamily="34" charset="0"/>
                <a:sym typeface="Gill Sans" charset="0"/>
              </a:rPr>
              <a:t>toimikunta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800" b="1">
              <a:solidFill>
                <a:srgbClr val="000000"/>
              </a:solidFill>
              <a:latin typeface="Arial" pitchFamily="34" charset="0"/>
              <a:sym typeface="Gill Sans" charset="0"/>
            </a:endParaRPr>
          </a:p>
        </p:txBody>
      </p:sp>
      <p:sp>
        <p:nvSpPr>
          <p:cNvPr id="5153" name="Tekstiruutu 4"/>
          <p:cNvSpPr txBox="1">
            <a:spLocks noChangeArrowheads="1"/>
          </p:cNvSpPr>
          <p:nvPr/>
        </p:nvSpPr>
        <p:spPr bwMode="auto">
          <a:xfrm>
            <a:off x="6788150" y="3357563"/>
            <a:ext cx="1030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 defTabSz="64293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42938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4293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4293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4293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4293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800" b="1">
                <a:solidFill>
                  <a:srgbClr val="FFFFFF"/>
                </a:solidFill>
                <a:latin typeface="Arial" pitchFamily="34" charset="0"/>
                <a:sym typeface="Gill Sans" charset="0"/>
              </a:rPr>
              <a:t>Järjestötoimikunta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800" b="1">
              <a:solidFill>
                <a:srgbClr val="000000"/>
              </a:solidFill>
              <a:latin typeface="Arial" pitchFamily="34" charset="0"/>
              <a:sym typeface="Gill Sans" charset="0"/>
            </a:endParaRPr>
          </a:p>
        </p:txBody>
      </p:sp>
      <p:grpSp>
        <p:nvGrpSpPr>
          <p:cNvPr id="5154" name="Pyöristetty suorakulmio 39"/>
          <p:cNvGrpSpPr>
            <a:grpSpLocks/>
          </p:cNvGrpSpPr>
          <p:nvPr/>
        </p:nvGrpSpPr>
        <p:grpSpPr bwMode="auto">
          <a:xfrm>
            <a:off x="887413" y="4929188"/>
            <a:ext cx="6994525" cy="330200"/>
            <a:chOff x="795" y="4416"/>
            <a:chExt cx="6267" cy="296"/>
          </a:xfrm>
        </p:grpSpPr>
        <p:pic>
          <p:nvPicPr>
            <p:cNvPr id="5176" name="Pyöristetty suorakulmio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" y="4416"/>
              <a:ext cx="6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7" name="Text Box 1046"/>
            <p:cNvSpPr txBox="1">
              <a:spLocks noChangeArrowheads="1"/>
            </p:cNvSpPr>
            <p:nvPr/>
          </p:nvSpPr>
          <p:spPr bwMode="auto">
            <a:xfrm>
              <a:off x="841" y="4445"/>
              <a:ext cx="617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>
              <a:lvl1pPr defTabSz="64293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4293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4293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4293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4293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800" b="1">
                  <a:solidFill>
                    <a:srgbClr val="FFFFFF"/>
                  </a:solidFill>
                  <a:latin typeface="Arial" pitchFamily="34" charset="0"/>
                  <a:sym typeface="Gill Sans" charset="0"/>
                </a:rPr>
                <a:t>Koulutustoiminto</a:t>
              </a:r>
            </a:p>
          </p:txBody>
        </p:sp>
      </p:grpSp>
      <p:grpSp>
        <p:nvGrpSpPr>
          <p:cNvPr id="5155" name="Pyöristetty suorakulmio 40"/>
          <p:cNvGrpSpPr>
            <a:grpSpLocks/>
          </p:cNvGrpSpPr>
          <p:nvPr/>
        </p:nvGrpSpPr>
        <p:grpSpPr bwMode="auto">
          <a:xfrm>
            <a:off x="887413" y="5233988"/>
            <a:ext cx="6994525" cy="325437"/>
            <a:chOff x="795" y="4689"/>
            <a:chExt cx="6267" cy="291"/>
          </a:xfrm>
        </p:grpSpPr>
        <p:pic>
          <p:nvPicPr>
            <p:cNvPr id="5174" name="Pyöristetty suorakulmio 4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" y="4689"/>
              <a:ext cx="626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5" name="Text Box 1049"/>
            <p:cNvSpPr txBox="1">
              <a:spLocks noChangeArrowheads="1"/>
            </p:cNvSpPr>
            <p:nvPr/>
          </p:nvSpPr>
          <p:spPr bwMode="auto">
            <a:xfrm>
              <a:off x="841" y="4718"/>
              <a:ext cx="617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>
              <a:lvl1pPr defTabSz="64293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4293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4293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4293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4293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800" b="1">
                  <a:solidFill>
                    <a:srgbClr val="FFFFFF"/>
                  </a:solidFill>
                  <a:latin typeface="Arial" pitchFamily="34" charset="0"/>
                  <a:sym typeface="Gill Sans" charset="0"/>
                </a:rPr>
                <a:t>Viestintä- ja markkinointitoiminto</a:t>
              </a:r>
            </a:p>
          </p:txBody>
        </p:sp>
      </p:grpSp>
      <p:grpSp>
        <p:nvGrpSpPr>
          <p:cNvPr id="5156" name="Pyöristetty suorakulmio 41"/>
          <p:cNvGrpSpPr>
            <a:grpSpLocks/>
          </p:cNvGrpSpPr>
          <p:nvPr/>
        </p:nvGrpSpPr>
        <p:grpSpPr bwMode="auto">
          <a:xfrm>
            <a:off x="887413" y="4624388"/>
            <a:ext cx="6994525" cy="325437"/>
            <a:chOff x="795" y="4143"/>
            <a:chExt cx="6267" cy="292"/>
          </a:xfrm>
        </p:grpSpPr>
        <p:pic>
          <p:nvPicPr>
            <p:cNvPr id="5172" name="Pyöristetty suorakulmio 4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" y="4143"/>
              <a:ext cx="626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3" name="Text Box 1052"/>
            <p:cNvSpPr txBox="1">
              <a:spLocks noChangeArrowheads="1"/>
            </p:cNvSpPr>
            <p:nvPr/>
          </p:nvSpPr>
          <p:spPr bwMode="auto">
            <a:xfrm>
              <a:off x="841" y="4173"/>
              <a:ext cx="617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>
              <a:lvl1pPr defTabSz="64293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4293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4293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4293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4293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800" b="1">
                  <a:solidFill>
                    <a:srgbClr val="FFFFFF"/>
                  </a:solidFill>
                  <a:latin typeface="Arial" pitchFamily="34" charset="0"/>
                  <a:sym typeface="Gill Sans" charset="0"/>
                </a:rPr>
                <a:t>Lapsi- ja nuorisotoiminto</a:t>
              </a:r>
            </a:p>
          </p:txBody>
        </p:sp>
      </p:grpSp>
      <p:grpSp>
        <p:nvGrpSpPr>
          <p:cNvPr id="5157" name="Pyöristetty suorakulmio 42"/>
          <p:cNvGrpSpPr>
            <a:grpSpLocks/>
          </p:cNvGrpSpPr>
          <p:nvPr/>
        </p:nvGrpSpPr>
        <p:grpSpPr bwMode="auto">
          <a:xfrm>
            <a:off x="887413" y="4321175"/>
            <a:ext cx="6994525" cy="328613"/>
            <a:chOff x="795" y="3871"/>
            <a:chExt cx="6267" cy="295"/>
          </a:xfrm>
        </p:grpSpPr>
        <p:pic>
          <p:nvPicPr>
            <p:cNvPr id="5170" name="Pyöristetty suorakulmio 4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" y="3871"/>
              <a:ext cx="626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1" name="Text Box 1055"/>
            <p:cNvSpPr txBox="1">
              <a:spLocks noChangeArrowheads="1"/>
            </p:cNvSpPr>
            <p:nvPr/>
          </p:nvSpPr>
          <p:spPr bwMode="auto">
            <a:xfrm>
              <a:off x="841" y="3901"/>
              <a:ext cx="6175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>
              <a:lvl1pPr defTabSz="642938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642938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642938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642938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642938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64293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800" b="1">
                  <a:solidFill>
                    <a:srgbClr val="FFFFFF"/>
                  </a:solidFill>
                  <a:latin typeface="Arial" pitchFamily="34" charset="0"/>
                  <a:sym typeface="Gill Sans" charset="0"/>
                </a:rPr>
                <a:t>Veneilyturvallisuustoiminto</a:t>
              </a:r>
            </a:p>
          </p:txBody>
        </p:sp>
      </p:grpSp>
      <p:cxnSp>
        <p:nvCxnSpPr>
          <p:cNvPr id="11" name="Suora yhdysviiva 10"/>
          <p:cNvCxnSpPr/>
          <p:nvPr/>
        </p:nvCxnSpPr>
        <p:spPr>
          <a:xfrm>
            <a:off x="4572000" y="1000125"/>
            <a:ext cx="0" cy="2016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597400" y="1700213"/>
            <a:ext cx="0" cy="14414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>
            <a:off x="1331913" y="3141663"/>
            <a:ext cx="61198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2798763" y="1989138"/>
            <a:ext cx="17732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uora yhdysviiva 47"/>
          <p:cNvCxnSpPr/>
          <p:nvPr/>
        </p:nvCxnSpPr>
        <p:spPr>
          <a:xfrm>
            <a:off x="4597400" y="2816225"/>
            <a:ext cx="8826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uora yhdysviiva 49"/>
          <p:cNvCxnSpPr/>
          <p:nvPr/>
        </p:nvCxnSpPr>
        <p:spPr>
          <a:xfrm>
            <a:off x="3708400" y="2417763"/>
            <a:ext cx="17716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/>
          <p:nvPr/>
        </p:nvCxnSpPr>
        <p:spPr>
          <a:xfrm>
            <a:off x="4597400" y="1989138"/>
            <a:ext cx="9112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uora yhdysviiva 53"/>
          <p:cNvCxnSpPr/>
          <p:nvPr/>
        </p:nvCxnSpPr>
        <p:spPr>
          <a:xfrm>
            <a:off x="1331913" y="3141663"/>
            <a:ext cx="0" cy="20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yhdysviiva 54"/>
          <p:cNvCxnSpPr/>
          <p:nvPr/>
        </p:nvCxnSpPr>
        <p:spPr>
          <a:xfrm>
            <a:off x="2916238" y="3141663"/>
            <a:ext cx="0" cy="20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uora yhdysviiva 55"/>
          <p:cNvCxnSpPr/>
          <p:nvPr/>
        </p:nvCxnSpPr>
        <p:spPr>
          <a:xfrm>
            <a:off x="4211638" y="3141663"/>
            <a:ext cx="0" cy="20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uora yhdysviiva 56"/>
          <p:cNvCxnSpPr/>
          <p:nvPr/>
        </p:nvCxnSpPr>
        <p:spPr>
          <a:xfrm>
            <a:off x="5651500" y="3141663"/>
            <a:ext cx="0" cy="20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yhdysviiva 57"/>
          <p:cNvCxnSpPr/>
          <p:nvPr/>
        </p:nvCxnSpPr>
        <p:spPr>
          <a:xfrm>
            <a:off x="7451725" y="3141663"/>
            <a:ext cx="0" cy="2016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04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274" y="5300663"/>
            <a:ext cx="6840165" cy="13716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b="1" dirty="0" smtClean="0">
                <a:solidFill>
                  <a:srgbClr val="002060"/>
                </a:solidFill>
              </a:rPr>
              <a:t/>
            </a:r>
            <a:br>
              <a:rPr lang="fi-FI" b="1" dirty="0" smtClean="0">
                <a:solidFill>
                  <a:srgbClr val="002060"/>
                </a:solidFill>
              </a:rPr>
            </a:br>
            <a:r>
              <a:rPr lang="fi-FI" sz="3900" b="1" dirty="0" err="1" smtClean="0">
                <a:solidFill>
                  <a:srgbClr val="002060"/>
                </a:solidFill>
              </a:rPr>
              <a:t>SPV:n</a:t>
            </a:r>
            <a:r>
              <a:rPr lang="fi-FI" sz="3900" b="1" dirty="0" smtClean="0">
                <a:solidFill>
                  <a:srgbClr val="002060"/>
                </a:solidFill>
              </a:rPr>
              <a:t> palvelut jäsenseuroille</a:t>
            </a:r>
            <a:r>
              <a:rPr lang="fi-FI" dirty="0" smtClean="0">
                <a:solidFill>
                  <a:srgbClr val="002060"/>
                </a:solidFill>
              </a:rPr>
              <a:t/>
            </a:r>
            <a:br>
              <a:rPr lang="fi-FI" dirty="0" smtClean="0">
                <a:solidFill>
                  <a:srgbClr val="002060"/>
                </a:solidFill>
              </a:rPr>
            </a:br>
            <a:endParaRPr lang="fi-FI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i-FI" dirty="0"/>
          </a:p>
        </p:txBody>
      </p:sp>
      <p:pic>
        <p:nvPicPr>
          <p:cNvPr id="14340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229225"/>
            <a:ext cx="1366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2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b="1" dirty="0">
                <a:solidFill>
                  <a:srgbClr val="002060"/>
                </a:solidFill>
              </a:rPr>
              <a:t>Lapset ja nuoret</a:t>
            </a:r>
          </a:p>
          <a:p>
            <a:r>
              <a:rPr lang="fi-FI" sz="2000" dirty="0">
                <a:solidFill>
                  <a:srgbClr val="002060"/>
                </a:solidFill>
              </a:rPr>
              <a:t>- Junioritoiminnan kehittämiskoulutukset sekä tutorpaketit</a:t>
            </a:r>
          </a:p>
          <a:p>
            <a:r>
              <a:rPr lang="fi-FI" sz="2000" dirty="0">
                <a:solidFill>
                  <a:srgbClr val="002060"/>
                </a:solidFill>
              </a:rPr>
              <a:t>- Koulutusmateriaalien kehittäminen ja jakelu</a:t>
            </a:r>
          </a:p>
          <a:p>
            <a:r>
              <a:rPr lang="fi-FI" sz="2000" dirty="0">
                <a:solidFill>
                  <a:srgbClr val="002060"/>
                </a:solidFill>
              </a:rPr>
              <a:t>- Kiertävä IF Veneilykoulu konsepti niin seuratoimintaan kuin lajiesittelyihin ympäri vuoden</a:t>
            </a:r>
          </a:p>
          <a:p>
            <a:r>
              <a:rPr lang="fi-FI" sz="2000" dirty="0">
                <a:solidFill>
                  <a:srgbClr val="002060"/>
                </a:solidFill>
              </a:rPr>
              <a:t>- Seurojen kanssa yhteisesti työstämät teematapahtumat, seminaarit sekä liittokohtaiset lajiesittelyt</a:t>
            </a:r>
          </a:p>
          <a:p>
            <a:r>
              <a:rPr lang="fi-FI" sz="2000" dirty="0">
                <a:solidFill>
                  <a:srgbClr val="002060"/>
                </a:solidFill>
              </a:rPr>
              <a:t>- </a:t>
            </a:r>
            <a:r>
              <a:rPr lang="fi-FI" sz="2000" dirty="0" err="1">
                <a:solidFill>
                  <a:srgbClr val="002060"/>
                </a:solidFill>
              </a:rPr>
              <a:t>SPV:n</a:t>
            </a:r>
            <a:r>
              <a:rPr lang="fi-FI" sz="2000" dirty="0">
                <a:solidFill>
                  <a:srgbClr val="002060"/>
                </a:solidFill>
              </a:rPr>
              <a:t> kouluttajien toiminta tapahtuu seuroissa ja näin myös seuratoimijat voivat käydä vuoropuhelua heidän kanssaan</a:t>
            </a:r>
          </a:p>
          <a:p>
            <a:r>
              <a:rPr lang="fi-FI" sz="2000" dirty="0">
                <a:solidFill>
                  <a:srgbClr val="002060"/>
                </a:solidFill>
              </a:rPr>
              <a:t>- Alue- ja liikuntajärjestöjen ohjelmien markkinointi ja tiedotus</a:t>
            </a:r>
          </a:p>
          <a:p>
            <a:r>
              <a:rPr lang="fi-FI" sz="2000" dirty="0" smtClean="0">
                <a:solidFill>
                  <a:srgbClr val="002060"/>
                </a:solidFill>
              </a:rPr>
              <a:t>- </a:t>
            </a:r>
            <a:r>
              <a:rPr lang="fi-FI" sz="2000" dirty="0">
                <a:solidFill>
                  <a:srgbClr val="002060"/>
                </a:solidFill>
              </a:rPr>
              <a:t>Sinettiseuratoiminnan laajentaminen ja sisällönkehittäminen</a:t>
            </a:r>
          </a:p>
          <a:p>
            <a:r>
              <a:rPr lang="fi-FI" sz="2000" dirty="0">
                <a:solidFill>
                  <a:srgbClr val="002060"/>
                </a:solidFill>
              </a:rPr>
              <a:t>- Keskustelu seuratoiminnan yhteisistä arvoista ja etiikasta seminaareissa, koulutuksissa sekä liiton julkaisuissa</a:t>
            </a:r>
            <a:endParaRPr lang="fi-FI" sz="2000" dirty="0" smtClean="0">
              <a:solidFill>
                <a:schemeClr val="tx2"/>
              </a:solidFill>
            </a:endParaRPr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88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2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b="1" dirty="0" smtClean="0"/>
              <a:t>Matkaveneily </a:t>
            </a:r>
            <a:endParaRPr lang="fi-FI" sz="2800" dirty="0"/>
          </a:p>
          <a:p>
            <a:r>
              <a:rPr lang="fi-FI" sz="2400" dirty="0"/>
              <a:t>- Edunvalvonta: toimikunta pitää huolta seurojen ja veneilijöiden oikeuksista </a:t>
            </a:r>
          </a:p>
          <a:p>
            <a:r>
              <a:rPr lang="fi-FI" sz="2400" dirty="0"/>
              <a:t>- Matkaveneily: toimikunta järjestää kansallisia ja kansainvälisiä matkoja ja kilpailuja. </a:t>
            </a:r>
          </a:p>
          <a:p>
            <a:r>
              <a:rPr lang="fi-FI" sz="2400" dirty="0"/>
              <a:t>- Seurojen jäsenille myydään alan kirjallisuutta jäsenhintaan </a:t>
            </a:r>
          </a:p>
          <a:p>
            <a:r>
              <a:rPr lang="fi-FI" sz="2400" dirty="0"/>
              <a:t>- Väylä- ja satamatiedot: toimikunta ylläpitää tietoja, satamakomiteaa ja vieras- ja palvelusatamia kehittäviä hankkeita </a:t>
            </a:r>
          </a:p>
          <a:p>
            <a:r>
              <a:rPr lang="fi-FI" sz="2400" dirty="0"/>
              <a:t>- Kansainvälinen toiminta: toimikunta varmistaa suomalaisten veneilijöiden kansainvälisessä lainsäädännössä olevat oikeudet ja jakaa tietoa kansainvälisestä veneilystä. </a:t>
            </a:r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1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2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 smtClean="0"/>
              <a:t> </a:t>
            </a:r>
            <a:r>
              <a:rPr lang="fi-FI" sz="2800" b="1" dirty="0"/>
              <a:t>Veneilyturvallisuus </a:t>
            </a:r>
            <a:endParaRPr lang="fi-FI" sz="2800" dirty="0"/>
          </a:p>
          <a:p>
            <a:r>
              <a:rPr lang="fi-FI" sz="2400" dirty="0"/>
              <a:t>- Katsastustoiminta on yksi liiton arvostetuista palveluista, joka kohdistuu suoraan seurojen jäsenille. </a:t>
            </a:r>
          </a:p>
          <a:p>
            <a:r>
              <a:rPr lang="fi-FI" sz="2400" dirty="0"/>
              <a:t>- Kouluttaa seuroille katsastajia </a:t>
            </a:r>
          </a:p>
          <a:p>
            <a:r>
              <a:rPr lang="fi-FI" sz="2400" dirty="0"/>
              <a:t>- Katsastustoiminta ylläpitää ja kehittää veneilyturvallisuutta seuroissa ja seurojen jäsenten keskuudessa veneilyturvallisuutta opastamalla. </a:t>
            </a:r>
          </a:p>
          <a:p>
            <a:r>
              <a:rPr lang="fi-FI" sz="2400" dirty="0"/>
              <a:t>- Katsastajat ohjaavat ja opastavat veneilijöitä veneiden hoidossa, varustamisessa ja varusteiden käyttötaidoissa sekä turvallisuusmyönteisen ajattelun omaksumisessa. </a:t>
            </a:r>
          </a:p>
          <a:p>
            <a:r>
              <a:rPr lang="fi-FI" sz="2400" dirty="0"/>
              <a:t>- Vakuutusyhtiöt myöntävät alennuksia katsastetuille veneille venevakuutuksista </a:t>
            </a:r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0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fi-FI" sz="3900" b="1" dirty="0" err="1">
                <a:solidFill>
                  <a:srgbClr val="002060"/>
                </a:solidFill>
              </a:rPr>
              <a:t>SPV:n</a:t>
            </a:r>
            <a:r>
              <a:rPr lang="fi-FI" sz="3900" b="1" dirty="0">
                <a:solidFill>
                  <a:srgbClr val="002060"/>
                </a:solidFill>
              </a:rPr>
              <a:t> palvelut jäsenseuroille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2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Koulutus </a:t>
            </a:r>
            <a:endParaRPr lang="fi-FI" dirty="0"/>
          </a:p>
          <a:p>
            <a:r>
              <a:rPr lang="fi-FI" sz="2800" dirty="0"/>
              <a:t>- Uusia kouluttajia </a:t>
            </a:r>
            <a:r>
              <a:rPr lang="fi-FI" sz="2800" dirty="0" smtClean="0"/>
              <a:t>seuroille, </a:t>
            </a:r>
            <a:r>
              <a:rPr lang="fi-FI" sz="2800" dirty="0"/>
              <a:t>jonka kautta seuroille luodaan aktiivista koulutustoimintaa </a:t>
            </a:r>
          </a:p>
          <a:p>
            <a:r>
              <a:rPr lang="fi-FI" sz="2800" dirty="0"/>
              <a:t>- Veneilyturvallisuuden edistäminen seurojen veneilijöille </a:t>
            </a:r>
          </a:p>
          <a:p>
            <a:r>
              <a:rPr lang="fi-FI" sz="2800" dirty="0"/>
              <a:t>- Kouluttajarekisterin ylläpito </a:t>
            </a:r>
          </a:p>
          <a:p>
            <a:r>
              <a:rPr lang="fi-FI" sz="2800" dirty="0"/>
              <a:t>- Tutkintojen suorittaminen </a:t>
            </a:r>
            <a:endParaRPr lang="fi-FI" sz="2800" dirty="0" smtClean="0"/>
          </a:p>
          <a:p>
            <a:r>
              <a:rPr lang="fi-FI" sz="2800" dirty="0" smtClean="0"/>
              <a:t>- Apuna kansainvälisen huvivenekuljettajan lupakirjan hankinnassa</a:t>
            </a:r>
            <a:endParaRPr lang="fi-FI" sz="2800" dirty="0"/>
          </a:p>
        </p:txBody>
      </p:sp>
      <p:pic>
        <p:nvPicPr>
          <p:cNvPr id="4" name="Kuva 7" descr="spv_tunnus_100%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60" y="6028693"/>
            <a:ext cx="720080" cy="7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8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806</Words>
  <Application>Microsoft Office PowerPoint</Application>
  <PresentationFormat>On-screen Show (4:3)</PresentationFormat>
  <Paragraphs>219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Suomen Purjehdus ja Veneily</vt:lpstr>
      <vt:lpstr>Liiton tarkoitus</vt:lpstr>
      <vt:lpstr>PowerPoint Presentation</vt:lpstr>
      <vt:lpstr>PowerPoint Presentation</vt:lpstr>
      <vt:lpstr>SPV:n palvelut jäsenseuroille</vt:lpstr>
      <vt:lpstr>SPV:n palvelut jäsenseuroille</vt:lpstr>
      <vt:lpstr>SPV:n palvelut jäsenseuroille</vt:lpstr>
      <vt:lpstr>SPV:n palvelut jäsenseuroille</vt:lpstr>
      <vt:lpstr>SPV:n palvelut jäsenseuroille</vt:lpstr>
      <vt:lpstr>SPV:n palvelut jäsenseuroille</vt:lpstr>
      <vt:lpstr>SPV:n palvelut jäsenseuroille</vt:lpstr>
      <vt:lpstr>SPV:n palvelut jäsenseuroille</vt:lpstr>
      <vt:lpstr>SPV:n palvelut jäsenseuroille</vt:lpstr>
      <vt:lpstr>SPV:n palvelut jäsenseuroille</vt:lpstr>
      <vt:lpstr>PowerPoint Presentation</vt:lpstr>
      <vt:lpstr>Ajankohtaista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nina.paloheimo</dc:creator>
  <cp:lastModifiedBy>mikefin</cp:lastModifiedBy>
  <cp:revision>108</cp:revision>
  <cp:lastPrinted>2014-01-27T17:35:30Z</cp:lastPrinted>
  <dcterms:created xsi:type="dcterms:W3CDTF">2012-11-12T10:58:39Z</dcterms:created>
  <dcterms:modified xsi:type="dcterms:W3CDTF">2014-03-22T17:54:06Z</dcterms:modified>
</cp:coreProperties>
</file>